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6" r:id="rId4"/>
    <p:sldId id="258" r:id="rId5"/>
    <p:sldId id="260" r:id="rId6"/>
    <p:sldId id="261" r:id="rId7"/>
    <p:sldId id="262" r:id="rId8"/>
    <p:sldId id="264" r:id="rId9"/>
    <p:sldId id="265" r:id="rId10"/>
    <p:sldId id="266" r:id="rId11"/>
    <p:sldId id="263" r:id="rId12"/>
    <p:sldId id="267" r:id="rId13"/>
    <p:sldId id="268" r:id="rId14"/>
    <p:sldId id="275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61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7319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6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90171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84367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87935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1271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41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37776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1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1784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30DCA-9323-4B58-98F1-854B57215CE6}" type="datetimeFigureOut">
              <a:rPr lang="en-SG" smtClean="0"/>
              <a:t>11/10/2019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B2AF5-D1A2-4753-9A54-5BE8653758F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76113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7207" y="153024"/>
            <a:ext cx="3626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3600" dirty="0" smtClean="0"/>
              <a:t>Air Route Capacity</a:t>
            </a:r>
            <a:endParaRPr lang="en-SG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886691" y="1109184"/>
            <a:ext cx="100861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SG" sz="2400" dirty="0" smtClean="0"/>
              <a:t>Definition: Maximum allowable rate with which aircrafts can be released at the starting point of the route. </a:t>
            </a:r>
          </a:p>
          <a:p>
            <a:pPr>
              <a:lnSpc>
                <a:spcPct val="150000"/>
              </a:lnSpc>
            </a:pPr>
            <a:endParaRPr lang="en-SG" sz="2400" dirty="0"/>
          </a:p>
          <a:p>
            <a:pPr>
              <a:lnSpc>
                <a:spcPct val="150000"/>
              </a:lnSpc>
            </a:pPr>
            <a:r>
              <a:rPr lang="en-SG" sz="2400" dirty="0" smtClean="0"/>
              <a:t>This maximum allowable rate depends upon: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SG" sz="2400" b="1" dirty="0" smtClean="0"/>
              <a:t>Longitudinal Separation Minimum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SG" sz="2400" b="1" dirty="0" smtClean="0"/>
              <a:t>Speed and the range of speeds of aircraft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SG" sz="2400" b="1" dirty="0" smtClean="0"/>
              <a:t>Length of the route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SG" sz="2400" dirty="0" smtClean="0"/>
              <a:t>Any Route Intersections</a:t>
            </a:r>
          </a:p>
          <a:p>
            <a:endParaRPr lang="en-SG" sz="2400" dirty="0" smtClean="0"/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185506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103" y="1661538"/>
            <a:ext cx="3048000" cy="1152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002" y="1901540"/>
            <a:ext cx="2131052" cy="6355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7599" y="1988497"/>
            <a:ext cx="1660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 smtClean="0"/>
              <a:t>substituting</a:t>
            </a:r>
            <a:endParaRPr lang="en-SG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739441" y="1988495"/>
            <a:ext cx="417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 smtClean="0"/>
              <a:t>in</a:t>
            </a:r>
            <a:endParaRPr lang="en-SG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543" y="2841405"/>
            <a:ext cx="3533775" cy="10382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992" y="4310311"/>
            <a:ext cx="3933825" cy="20288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85528" y="4491551"/>
            <a:ext cx="1412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/>
              <a:t>T</a:t>
            </a:r>
            <a:r>
              <a:rPr lang="en-SG" sz="2400" dirty="0" smtClean="0"/>
              <a:t>herefore</a:t>
            </a: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773985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571" y="2318300"/>
            <a:ext cx="7938814" cy="22516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75627" y="1643115"/>
            <a:ext cx="101415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 smtClean="0">
                <a:solidFill>
                  <a:srgbClr val="000000"/>
                </a:solidFill>
                <a:effectLst/>
              </a:rPr>
              <a:t>If more th</a:t>
            </a:r>
            <a:r>
              <a:rPr lang="en-US" sz="2400" dirty="0" smtClean="0">
                <a:solidFill>
                  <a:srgbClr val="000000"/>
                </a:solidFill>
              </a:rPr>
              <a:t>an</a:t>
            </a:r>
            <a:r>
              <a:rPr lang="en-US" sz="2400" b="0" i="0" dirty="0" smtClean="0">
                <a:solidFill>
                  <a:srgbClr val="000000"/>
                </a:solidFill>
                <a:effectLst/>
              </a:rPr>
              <a:t> two aircraft follow each other during a period of, say, 1 hour, the worst sequence in terms of one aircraft overtaking another will be shown as: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b="0" i="0" dirty="0" smtClean="0">
                <a:solidFill>
                  <a:srgbClr val="000000"/>
                </a:solidFill>
                <a:effectLst/>
              </a:rPr>
              <a:t>F: Fast Aircraft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S: Slow Aircraft</a:t>
            </a:r>
            <a:r>
              <a:rPr lang="en-US" sz="2400" b="0" i="0" dirty="0" smtClean="0">
                <a:solidFill>
                  <a:srgbClr val="000000"/>
                </a:solidFill>
                <a:effectLst/>
              </a:rPr>
              <a:t> </a:t>
            </a:r>
            <a:endParaRPr lang="en-SG" sz="2400" dirty="0"/>
          </a:p>
        </p:txBody>
      </p:sp>
      <p:sp>
        <p:nvSpPr>
          <p:cNvPr id="5" name="Rectangle 4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sp>
        <p:nvSpPr>
          <p:cNvPr id="7" name="Rectangle 6"/>
          <p:cNvSpPr/>
          <p:nvPr/>
        </p:nvSpPr>
        <p:spPr>
          <a:xfrm>
            <a:off x="775627" y="4449879"/>
            <a:ext cx="110838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A slow aircraft following a fast aircraft </a:t>
            </a:r>
            <a:r>
              <a:rPr lang="en-US" sz="2400" dirty="0" smtClean="0">
                <a:solidFill>
                  <a:srgbClr val="000000"/>
                </a:solidFill>
              </a:rPr>
              <a:t>can be released from the origin immediately after </a:t>
            </a:r>
            <a:r>
              <a:rPr lang="en-US" sz="2400" dirty="0">
                <a:solidFill>
                  <a:srgbClr val="000000"/>
                </a:solidFill>
              </a:rPr>
              <a:t>the release of the </a:t>
            </a:r>
            <a:r>
              <a:rPr lang="en-US" sz="2400" dirty="0" smtClean="0">
                <a:solidFill>
                  <a:srgbClr val="000000"/>
                </a:solidFill>
              </a:rPr>
              <a:t>fast aircraft. </a:t>
            </a:r>
            <a:r>
              <a:rPr lang="en-US" sz="2400" dirty="0">
                <a:solidFill>
                  <a:srgbClr val="000000"/>
                </a:solidFill>
              </a:rPr>
              <a:t>However, </a:t>
            </a:r>
            <a:r>
              <a:rPr lang="en-US" sz="2400" dirty="0" smtClean="0">
                <a:solidFill>
                  <a:srgbClr val="000000"/>
                </a:solidFill>
              </a:rPr>
              <a:t>according to ATC rules, </a:t>
            </a:r>
            <a:r>
              <a:rPr lang="en-US" sz="2400" dirty="0">
                <a:solidFill>
                  <a:srgbClr val="000000"/>
                </a:solidFill>
              </a:rPr>
              <a:t>there has to be a lapse of a certain minimum time t, before the release of the </a:t>
            </a:r>
            <a:r>
              <a:rPr lang="en-US" sz="2400" dirty="0" smtClean="0">
                <a:solidFill>
                  <a:srgbClr val="000000"/>
                </a:solidFill>
              </a:rPr>
              <a:t>second (slower) aircraft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  <a:endParaRPr lang="en-SG" sz="2400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75627" y="5816297"/>
            <a:ext cx="97146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 smtClean="0">
                <a:solidFill>
                  <a:srgbClr val="000000"/>
                </a:solidFill>
                <a:effectLst/>
              </a:rPr>
              <a:t>(Going from Right to Left) The time separation between S and F is , and that between F and S is tm and F and S is T</a:t>
            </a: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3394939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298" y="1795062"/>
            <a:ext cx="7938814" cy="22516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07872" y="97895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sp>
        <p:nvSpPr>
          <p:cNvPr id="3" name="Rectangle 2"/>
          <p:cNvSpPr/>
          <p:nvPr/>
        </p:nvSpPr>
        <p:spPr>
          <a:xfrm>
            <a:off x="922004" y="3903535"/>
            <a:ext cx="91717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Therefore average </a:t>
            </a:r>
            <a:r>
              <a:rPr lang="en-US" sz="2400" dirty="0"/>
              <a:t>number of aircraft that, can be released along route OD per hour is: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028" y="4261218"/>
            <a:ext cx="3867150" cy="112395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22004" y="1426068"/>
            <a:ext cx="72782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400" dirty="0"/>
              <a:t>It </a:t>
            </a:r>
            <a:r>
              <a:rPr lang="en-SG" sz="2400" dirty="0" smtClean="0"/>
              <a:t>can </a:t>
            </a:r>
            <a:r>
              <a:rPr lang="en-US" sz="2400" dirty="0" smtClean="0"/>
              <a:t>easily </a:t>
            </a:r>
            <a:r>
              <a:rPr lang="en-US" sz="2400" dirty="0"/>
              <a:t>be seen that there is </a:t>
            </a:r>
            <a:r>
              <a:rPr lang="en-US" sz="2400" dirty="0" smtClean="0"/>
              <a:t>one </a:t>
            </a:r>
            <a:r>
              <a:rPr lang="en-US" sz="2400" dirty="0"/>
              <a:t>aircraft </a:t>
            </a:r>
            <a:r>
              <a:rPr lang="en-US" sz="2400" dirty="0" smtClean="0"/>
              <a:t>in each of </a:t>
            </a:r>
            <a:r>
              <a:rPr lang="en-SG" sz="2400" dirty="0" smtClean="0"/>
              <a:t>the </a:t>
            </a:r>
            <a:r>
              <a:rPr lang="en-SG" sz="2400" dirty="0"/>
              <a:t>time spans 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762655" y="2178037"/>
            <a:ext cx="1011677" cy="58385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7671" y="5511011"/>
            <a:ext cx="6105525" cy="13335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922004" y="5280178"/>
            <a:ext cx="9171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Substituting value of 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15358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07872" y="97895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120" y="3897639"/>
            <a:ext cx="6716078" cy="146685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107872" y="1977061"/>
            <a:ext cx="1029997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We denote this number of aircraft by C</a:t>
            </a:r>
            <a:r>
              <a:rPr lang="en-US" sz="2400" baseline="-25000" dirty="0" smtClean="0"/>
              <a:t>min</a:t>
            </a:r>
            <a:r>
              <a:rPr lang="en-US" sz="2400" dirty="0" smtClean="0"/>
              <a:t>. </a:t>
            </a:r>
          </a:p>
          <a:p>
            <a:endParaRPr lang="en-US" sz="2400" dirty="0"/>
          </a:p>
          <a:p>
            <a:r>
              <a:rPr lang="en-US" sz="2400" dirty="0" smtClean="0"/>
              <a:t>The theoretical minimum capacity of the air-route assuming the worst sequence of slow and fast aircrafts with no passing allowed.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695" y="4247632"/>
            <a:ext cx="733425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744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07872" y="97895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924127" y="1361872"/>
            <a:ext cx="38910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 smtClean="0"/>
              <a:t>A worked Example</a:t>
            </a:r>
          </a:p>
          <a:p>
            <a:endParaRPr lang="en-SG" sz="2400" dirty="0"/>
          </a:p>
          <a:p>
            <a:r>
              <a:rPr lang="en-SG" sz="2400" dirty="0" smtClean="0"/>
              <a:t>Let: tm = 2 </a:t>
            </a:r>
            <a:r>
              <a:rPr lang="en-SG" sz="2400" dirty="0" err="1" smtClean="0"/>
              <a:t>mins</a:t>
            </a:r>
            <a:r>
              <a:rPr lang="en-SG" sz="2400" dirty="0" smtClean="0"/>
              <a:t> = 1/30 hours</a:t>
            </a:r>
          </a:p>
          <a:p>
            <a:r>
              <a:rPr lang="en-SG" sz="2400" dirty="0" smtClean="0"/>
              <a:t>X = 20 miles</a:t>
            </a:r>
          </a:p>
          <a:p>
            <a:r>
              <a:rPr lang="en-SG" sz="2400" dirty="0" smtClean="0"/>
              <a:t>V1 = 600 mph</a:t>
            </a:r>
          </a:p>
          <a:p>
            <a:endParaRPr lang="en-SG" sz="2400" dirty="0" smtClean="0"/>
          </a:p>
          <a:p>
            <a:endParaRPr lang="en-SG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258" y="2401228"/>
            <a:ext cx="3467100" cy="1638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552" y="2670207"/>
            <a:ext cx="733425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4127" y="4226287"/>
            <a:ext cx="4377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 smtClean="0"/>
              <a:t>If V2 = 550 and l = 500 miles then </a:t>
            </a:r>
            <a:endParaRPr lang="en-SG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575" y="4226287"/>
            <a:ext cx="733425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54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sp>
        <p:nvSpPr>
          <p:cNvPr id="3" name="Rectangle 2"/>
          <p:cNvSpPr/>
          <p:nvPr/>
        </p:nvSpPr>
        <p:spPr>
          <a:xfrm>
            <a:off x="1102466" y="941670"/>
            <a:ext cx="99578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2400" dirty="0"/>
              <a:t>Actually, </a:t>
            </a:r>
            <a:r>
              <a:rPr lang="en-US" sz="2400" dirty="0"/>
              <a:t>the worst sequence is very unlikely to occur, and passing of aircraft is </a:t>
            </a:r>
            <a:r>
              <a:rPr lang="en-US" sz="2400" dirty="0" smtClean="0"/>
              <a:t>allowed in air traffic control. </a:t>
            </a:r>
          </a:p>
          <a:p>
            <a:endParaRPr lang="en-US" sz="2400" dirty="0" smtClean="0"/>
          </a:p>
          <a:p>
            <a:r>
              <a:rPr lang="en-US" sz="2400" dirty="0" smtClean="0"/>
              <a:t>A </a:t>
            </a:r>
            <a:r>
              <a:rPr lang="en-US" sz="2400" dirty="0"/>
              <a:t>more realistic </a:t>
            </a:r>
            <a:r>
              <a:rPr lang="en-SG" sz="2400" dirty="0"/>
              <a:t>measure of capacity should have </a:t>
            </a:r>
            <a:r>
              <a:rPr lang="en-US" sz="2400" dirty="0"/>
              <a:t>Passing </a:t>
            </a:r>
            <a:r>
              <a:rPr lang="en-US" sz="2400" dirty="0" smtClean="0"/>
              <a:t>Allowed.</a:t>
            </a:r>
            <a:endParaRPr lang="en-SG" sz="2400" dirty="0"/>
          </a:p>
        </p:txBody>
      </p:sp>
      <p:sp>
        <p:nvSpPr>
          <p:cNvPr id="6" name="Rectangle 5"/>
          <p:cNvSpPr/>
          <p:nvPr/>
        </p:nvSpPr>
        <p:spPr>
          <a:xfrm>
            <a:off x="1102466" y="2945428"/>
            <a:ext cx="1096956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 smtClean="0">
                <a:solidFill>
                  <a:srgbClr val="000000"/>
                </a:solidFill>
                <a:effectLst/>
              </a:rPr>
              <a:t>Let us first consider only two types of aircraft, having speeds V1 and V2 with V1 &gt; V2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/>
              <a:t>Let the corresponding flows be </a:t>
            </a:r>
            <a:r>
              <a:rPr lang="en-US" sz="2400" dirty="0" smtClean="0"/>
              <a:t>f1 </a:t>
            </a:r>
            <a:r>
              <a:rPr lang="en-US" sz="2400" dirty="0"/>
              <a:t>and </a:t>
            </a:r>
            <a:r>
              <a:rPr lang="en-US" sz="2400" dirty="0" smtClean="0"/>
              <a:t>f2 per </a:t>
            </a:r>
            <a:r>
              <a:rPr lang="en-US" sz="2400" dirty="0"/>
              <a:t>hour</a:t>
            </a:r>
            <a:r>
              <a:rPr lang="en-US" sz="2400" dirty="0" smtClean="0"/>
              <a:t>.</a:t>
            </a:r>
          </a:p>
          <a:p>
            <a:endParaRPr lang="en-US" sz="2400" dirty="0"/>
          </a:p>
          <a:p>
            <a:r>
              <a:rPr lang="en-US" sz="2400" dirty="0"/>
              <a:t>Consider a route length of </a:t>
            </a:r>
            <a:r>
              <a:rPr lang="en-US" sz="2400" dirty="0" smtClean="0">
                <a:latin typeface="Gigi" panose="04040504061007020D02" pitchFamily="82" charset="0"/>
              </a:rPr>
              <a:t>l</a:t>
            </a:r>
            <a:r>
              <a:rPr lang="en-US" sz="2400" dirty="0" smtClean="0"/>
              <a:t> </a:t>
            </a:r>
            <a:r>
              <a:rPr lang="en-US" sz="2400" dirty="0"/>
              <a:t>miles. If we consider flow f2 independently, the average spacing between aircraft with speed V2 will be </a:t>
            </a:r>
            <a:r>
              <a:rPr lang="en-US" sz="2400" dirty="0" smtClean="0"/>
              <a:t>V2/f2</a:t>
            </a:r>
          </a:p>
          <a:p>
            <a:endParaRPr lang="en-US" sz="2400" dirty="0"/>
          </a:p>
          <a:p>
            <a:r>
              <a:rPr lang="en-US" sz="2400" dirty="0" smtClean="0"/>
              <a:t>The speed of the fast aircraft relative to the slow aircraft will be (V2-V1) mph.</a:t>
            </a: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843226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sp>
        <p:nvSpPr>
          <p:cNvPr id="3" name="Rectangle 2"/>
          <p:cNvSpPr/>
          <p:nvPr/>
        </p:nvSpPr>
        <p:spPr>
          <a:xfrm>
            <a:off x="1102466" y="941670"/>
            <a:ext cx="995788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During a period of 1 hour, the string of fast-moving aircraft will travel a distance of (V1 – V2) miles relative to the string of slow-moving aircraft.</a:t>
            </a:r>
          </a:p>
          <a:p>
            <a:endParaRPr lang="en-US" sz="2400" dirty="0" smtClean="0"/>
          </a:p>
          <a:p>
            <a:r>
              <a:rPr lang="en-US" sz="2400" dirty="0" smtClean="0"/>
              <a:t>During this period, each fast-moving aircraft will overtake (V1 – V2) f2/V2 slow-moving aircraft.</a:t>
            </a:r>
          </a:p>
          <a:p>
            <a:endParaRPr lang="en-US" sz="2400" dirty="0"/>
          </a:p>
          <a:p>
            <a:r>
              <a:rPr lang="en-US" sz="2400" dirty="0" smtClean="0"/>
              <a:t>In the length </a:t>
            </a:r>
            <a:r>
              <a:rPr lang="en-US" sz="2400" dirty="0" smtClean="0"/>
              <a:t> </a:t>
            </a:r>
            <a:r>
              <a:rPr lang="en-US" sz="2400" dirty="0" smtClean="0">
                <a:latin typeface="Gigi" panose="04040504061007020D02" pitchFamily="82" charset="0"/>
              </a:rPr>
              <a:t>l</a:t>
            </a:r>
            <a:r>
              <a:rPr lang="en-US" sz="2400" dirty="0" smtClean="0"/>
              <a:t> </a:t>
            </a:r>
            <a:r>
              <a:rPr lang="en-US" sz="2400" dirty="0" smtClean="0"/>
              <a:t> there will be, on the average, </a:t>
            </a:r>
            <a:r>
              <a:rPr lang="en-US" sz="2400" dirty="0" smtClean="0">
                <a:latin typeface="Gigi" panose="04040504061007020D02" pitchFamily="82" charset="0"/>
              </a:rPr>
              <a:t>l</a:t>
            </a:r>
            <a:r>
              <a:rPr lang="en-US" sz="2400" dirty="0" smtClean="0"/>
              <a:t> </a:t>
            </a:r>
            <a:r>
              <a:rPr lang="en-US" sz="2400" dirty="0" smtClean="0"/>
              <a:t> (f1/V1) fast- moving aircraft.</a:t>
            </a:r>
          </a:p>
          <a:p>
            <a:endParaRPr lang="en-US" sz="2400" dirty="0"/>
          </a:p>
          <a:p>
            <a:r>
              <a:rPr lang="en-US" sz="2400" dirty="0" smtClean="0"/>
              <a:t>Thus, during a period of 1 hour, the total number of overtaking G will be</a:t>
            </a:r>
          </a:p>
          <a:p>
            <a:endParaRPr lang="en-US" sz="2400" dirty="0"/>
          </a:p>
          <a:p>
            <a:endParaRPr lang="en-SG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868" y="4712665"/>
            <a:ext cx="3590329" cy="128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48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72308" y="1011686"/>
            <a:ext cx="113635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If there were other types of aircraft having speeds of V3, V4, …with V1 &gt; V2 &gt; V3 &gt; V4 &gt;.. , the total number of overtaking per hour would be:</a:t>
            </a:r>
            <a:endParaRPr lang="en-SG" sz="2400" dirty="0"/>
          </a:p>
        </p:txBody>
      </p:sp>
      <p:sp>
        <p:nvSpPr>
          <p:cNvPr id="4" name="Rectangle 3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08" y="2074424"/>
            <a:ext cx="6829425" cy="46863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19999" y="2626866"/>
            <a:ext cx="40823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For </a:t>
            </a:r>
            <a:r>
              <a:rPr lang="en-US" sz="2400" dirty="0"/>
              <a:t>any specified value of GT and </a:t>
            </a:r>
            <a:r>
              <a:rPr lang="en-US" sz="2400" dirty="0" smtClean="0">
                <a:latin typeface="Gigi" panose="04040504061007020D02" pitchFamily="82" charset="0"/>
              </a:rPr>
              <a:t>l</a:t>
            </a:r>
            <a:r>
              <a:rPr lang="en-US" sz="2400" dirty="0" smtClean="0"/>
              <a:t> </a:t>
            </a:r>
            <a:r>
              <a:rPr lang="en-US" sz="2400" dirty="0"/>
              <a:t>(e.g., two </a:t>
            </a:r>
            <a:r>
              <a:rPr lang="en-US" sz="2400" dirty="0" smtClean="0"/>
              <a:t>over takings </a:t>
            </a:r>
            <a:r>
              <a:rPr lang="en-US" sz="2400" dirty="0"/>
              <a:t>per hour per 100 miles), the capacity of the air route is the set of all the combinations of the values of </a:t>
            </a:r>
            <a:r>
              <a:rPr lang="en-US" sz="2400" dirty="0" smtClean="0"/>
              <a:t>f1,f2,f3,…that satisfied this equation</a:t>
            </a: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1362495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07" y="1584173"/>
            <a:ext cx="3590329" cy="128597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sp>
        <p:nvSpPr>
          <p:cNvPr id="4" name="Rectangle 3"/>
          <p:cNvSpPr/>
          <p:nvPr/>
        </p:nvSpPr>
        <p:spPr>
          <a:xfrm>
            <a:off x="572308" y="1011686"/>
            <a:ext cx="113635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Two aircraft example with V1 and V2 and </a:t>
            </a:r>
            <a:r>
              <a:rPr lang="en-US" sz="2400" dirty="0" smtClean="0">
                <a:latin typeface="Gigi" panose="04040504061007020D02" pitchFamily="82" charset="0"/>
              </a:rPr>
              <a:t>l </a:t>
            </a:r>
            <a:r>
              <a:rPr lang="en-US" sz="2400" dirty="0" smtClean="0"/>
              <a:t>=500 miles</a:t>
            </a:r>
            <a:r>
              <a:rPr lang="en-US" sz="2400" dirty="0" smtClean="0"/>
              <a:t> </a:t>
            </a:r>
            <a:endParaRPr lang="en-SG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889" y="1769031"/>
            <a:ext cx="4572000" cy="971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740" y="4343511"/>
            <a:ext cx="3552825" cy="12763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3862" y="3191332"/>
            <a:ext cx="105172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If G = 1 overtaking per hour then following equation gives the </a:t>
            </a:r>
            <a:r>
              <a:rPr lang="en-US" sz="2400" u="sng" dirty="0" smtClean="0"/>
              <a:t>capacity of air route per 500 miles </a:t>
            </a:r>
            <a:r>
              <a:rPr lang="en-US" sz="2400" dirty="0" smtClean="0"/>
              <a:t>in terms of product of two types of aircraft.</a:t>
            </a:r>
            <a:endParaRPr lang="en-SG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256708"/>
              </p:ext>
            </p:extLst>
          </p:nvPr>
        </p:nvGraphicFramePr>
        <p:xfrm>
          <a:off x="5599889" y="4473080"/>
          <a:ext cx="5077836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92612">
                  <a:extLst>
                    <a:ext uri="{9D8B030D-6E8A-4147-A177-3AD203B41FA5}">
                      <a16:colId xmlns:a16="http://schemas.microsoft.com/office/drawing/2014/main" val="3298936986"/>
                    </a:ext>
                  </a:extLst>
                </a:gridCol>
                <a:gridCol w="1692612">
                  <a:extLst>
                    <a:ext uri="{9D8B030D-6E8A-4147-A177-3AD203B41FA5}">
                      <a16:colId xmlns:a16="http://schemas.microsoft.com/office/drawing/2014/main" val="2375970988"/>
                    </a:ext>
                  </a:extLst>
                </a:gridCol>
                <a:gridCol w="1692612">
                  <a:extLst>
                    <a:ext uri="{9D8B030D-6E8A-4147-A177-3AD203B41FA5}">
                      <a16:colId xmlns:a16="http://schemas.microsoft.com/office/drawing/2014/main" val="4219676469"/>
                    </a:ext>
                  </a:extLst>
                </a:gridCol>
              </a:tblGrid>
              <a:tr h="371585"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V1 (mph)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V2 (mph)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f1f2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706832"/>
                  </a:ext>
                </a:extLst>
              </a:tr>
              <a:tr h="371585"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600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550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13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747803"/>
                  </a:ext>
                </a:extLst>
              </a:tr>
              <a:tr h="371585">
                <a:tc>
                  <a:txBody>
                    <a:bodyPr/>
                    <a:lstStyle/>
                    <a:p>
                      <a:endParaRPr lang="en-SG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500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6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474910"/>
                  </a:ext>
                </a:extLst>
              </a:tr>
              <a:tr h="371585">
                <a:tc>
                  <a:txBody>
                    <a:bodyPr/>
                    <a:lstStyle/>
                    <a:p>
                      <a:endParaRPr lang="en-SG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450</a:t>
                      </a:r>
                      <a:endParaRPr lang="en-SG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2400" dirty="0" smtClean="0"/>
                        <a:t>3</a:t>
                      </a:r>
                      <a:endParaRPr lang="en-SG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86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3241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sp>
        <p:nvSpPr>
          <p:cNvPr id="4" name="Rectangle 3"/>
          <p:cNvSpPr/>
          <p:nvPr/>
        </p:nvSpPr>
        <p:spPr>
          <a:xfrm>
            <a:off x="572308" y="1011686"/>
            <a:ext cx="113635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If f1, f2, f3 are known as fraction of total flow f </a:t>
            </a:r>
          </a:p>
          <a:p>
            <a:r>
              <a:rPr lang="en-US" sz="2400" dirty="0" smtClean="0"/>
              <a:t>i.e. fi = </a:t>
            </a:r>
            <a:r>
              <a:rPr lang="en-US" sz="2400" dirty="0" err="1" smtClean="0"/>
              <a:t>kif</a:t>
            </a:r>
            <a:r>
              <a:rPr lang="en-US" sz="2400" dirty="0" smtClean="0"/>
              <a:t> then GT equation can be rearranged as: </a:t>
            </a:r>
            <a:endParaRPr lang="en-SG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51" y="2239793"/>
            <a:ext cx="5670514" cy="38910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015" y="2373547"/>
            <a:ext cx="6185824" cy="19260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897" y="4923919"/>
            <a:ext cx="5022467" cy="9243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524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7207" y="153024"/>
            <a:ext cx="3626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3600" dirty="0" smtClean="0"/>
              <a:t>Air Route Capacity</a:t>
            </a:r>
            <a:endParaRPr lang="en-SG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637310" y="1210784"/>
            <a:ext cx="10086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 smtClean="0"/>
              <a:t>Definition: Maximum allowable rate with which aircrafts can be released at the starting point of the route. </a:t>
            </a:r>
            <a:endParaRPr lang="en-SG" sz="2400" dirty="0"/>
          </a:p>
        </p:txBody>
      </p:sp>
      <p:pic>
        <p:nvPicPr>
          <p:cNvPr id="4" name="MIDRAS Simulation 26_09_2019 4_25_27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3020" y="2223968"/>
            <a:ext cx="8562398" cy="46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4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78672" y="97895"/>
            <a:ext cx="4519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56" y="1797375"/>
            <a:ext cx="5022467" cy="9243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6468895" y="1474710"/>
            <a:ext cx="47957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2400" dirty="0" smtClean="0"/>
              <a:t>Gives the capacity of a single air route in terms of allowable average numbers of over takings per hour per unit length of air route</a:t>
            </a:r>
            <a:endParaRPr lang="en-SG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597" y="2611943"/>
            <a:ext cx="990600" cy="4286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4203" y="3594941"/>
            <a:ext cx="75038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400" dirty="0" smtClean="0"/>
              <a:t>Example: Let us consider a mix of three types aircrafts:</a:t>
            </a:r>
          </a:p>
          <a:p>
            <a:endParaRPr lang="en-SG" sz="2400" dirty="0"/>
          </a:p>
          <a:p>
            <a:r>
              <a:rPr lang="en-SG" sz="2400" dirty="0" smtClean="0"/>
              <a:t>Let V1= 600, V2 = 500, V3 = 400</a:t>
            </a:r>
          </a:p>
          <a:p>
            <a:r>
              <a:rPr lang="en-SG" sz="2400" dirty="0" smtClean="0"/>
              <a:t>Let k1 = 0.6, k2 = 0.2, k3 = 0.2 </a:t>
            </a:r>
          </a:p>
          <a:p>
            <a:r>
              <a:rPr lang="en-SG" sz="2400" dirty="0" smtClean="0"/>
              <a:t>Let	   =1/250 i.e. one overtaking per 250 miles </a:t>
            </a:r>
            <a:r>
              <a:rPr lang="en-SG" sz="2400" dirty="0" smtClean="0"/>
              <a:t>per hour</a:t>
            </a:r>
            <a:endParaRPr lang="en-SG" sz="2400" dirty="0" smtClean="0"/>
          </a:p>
          <a:p>
            <a:endParaRPr lang="en-SG" sz="2400" dirty="0"/>
          </a:p>
          <a:p>
            <a:r>
              <a:rPr lang="en-SG" sz="2400" dirty="0" smtClean="0"/>
              <a:t>Substituting these values gives f = 5 aircraft per hour  </a:t>
            </a:r>
            <a:endParaRPr lang="en-SG" sz="2400" dirty="0"/>
          </a:p>
          <a:p>
            <a:endParaRPr lang="en-SG" sz="2400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912" y="5167075"/>
            <a:ext cx="715513" cy="30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65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92946" y="387927"/>
            <a:ext cx="4945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3600" dirty="0" smtClean="0"/>
              <a:t>Air Route Capacity Model</a:t>
            </a:r>
            <a:endParaRPr lang="en-SG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289850" y="1533237"/>
            <a:ext cx="103849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 smtClean="0"/>
              <a:t>Three Models for Parallel Routes ONLY (no crossings):</a:t>
            </a:r>
          </a:p>
          <a:p>
            <a:endParaRPr lang="en-SG" sz="2800" dirty="0"/>
          </a:p>
          <a:p>
            <a:pPr marL="342900" indent="-342900">
              <a:buAutoNum type="arabicPeriod"/>
            </a:pPr>
            <a:r>
              <a:rPr lang="en-SG" sz="2800" dirty="0" smtClean="0"/>
              <a:t>Based on assumption of common average speed of aircraft</a:t>
            </a:r>
          </a:p>
          <a:p>
            <a:pPr marL="342900" indent="-342900">
              <a:buAutoNum type="arabicPeriod"/>
            </a:pPr>
            <a:r>
              <a:rPr lang="en-SG" sz="2800" dirty="0" smtClean="0"/>
              <a:t>Based on assumption that overtaking of one aircraft by another is not allowed</a:t>
            </a:r>
          </a:p>
          <a:p>
            <a:pPr marL="342900" indent="-342900">
              <a:buAutoNum type="arabicPeriod"/>
            </a:pPr>
            <a:r>
              <a:rPr lang="en-SG" sz="2800" dirty="0" smtClean="0"/>
              <a:t>Based on allowance of certain maximum number of overtaking</a:t>
            </a:r>
          </a:p>
          <a:p>
            <a:pPr marL="800100" lvl="1" indent="-342900">
              <a:buAutoNum type="arabicPeriod"/>
            </a:pPr>
            <a:r>
              <a:rPr lang="en-SG" sz="2800" dirty="0" smtClean="0"/>
              <a:t>Overtaking adds to controller workload</a:t>
            </a:r>
          </a:p>
          <a:p>
            <a:pPr marL="800100" lvl="1" indent="-342900">
              <a:buAutoNum type="arabicPeriod"/>
            </a:pPr>
            <a:r>
              <a:rPr lang="en-SG" sz="2800" dirty="0" smtClean="0"/>
              <a:t>Overtaking also indicates that a sector/airspace is congested</a:t>
            </a:r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254937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89132" y="1295461"/>
            <a:ext cx="63142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2800" dirty="0" smtClean="0"/>
              <a:t>Capacity based on </a:t>
            </a:r>
            <a:r>
              <a:rPr lang="en-SG" sz="2800" b="1" u="sng" dirty="0" smtClean="0"/>
              <a:t>Average </a:t>
            </a:r>
            <a:r>
              <a:rPr lang="en-SG" sz="2800" b="1" u="sng" dirty="0"/>
              <a:t>A</a:t>
            </a:r>
            <a:r>
              <a:rPr lang="en-SG" sz="2800" b="1" u="sng" dirty="0" smtClean="0"/>
              <a:t>ircraft Speed</a:t>
            </a:r>
            <a:endParaRPr lang="en-SG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3592946" y="387927"/>
            <a:ext cx="4945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3600" dirty="0" smtClean="0"/>
              <a:t>Air Route Capacity Model</a:t>
            </a:r>
            <a:endParaRPr lang="en-SG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981816" y="2213204"/>
            <a:ext cx="9764741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SG" sz="2800" dirty="0" smtClean="0"/>
              <a:t>Simplest Approach Quick Calculation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SG" sz="2800" dirty="0" smtClean="0"/>
              <a:t>Assumes common average speed for all aircraft in airspace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SG" sz="2800" dirty="0" smtClean="0"/>
              <a:t>Analogues to the capacity of highway lanes where the average speed of automobiles and a safe headway is used to establish the maximum throughput per lane.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SG" sz="2800" dirty="0" smtClean="0"/>
              <a:t>Early stages of Airspace Design when detailed information about composition of traffic and navigation infrastructure is not known</a:t>
            </a:r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2815222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22310" y="64739"/>
            <a:ext cx="635609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600" dirty="0" smtClean="0"/>
              <a:t>Air Route </a:t>
            </a:r>
            <a:r>
              <a:rPr lang="en-SG" sz="3600" dirty="0" smtClean="0"/>
              <a:t>Capacity Model </a:t>
            </a:r>
          </a:p>
          <a:p>
            <a:pPr algn="ctr"/>
            <a:r>
              <a:rPr lang="en-SG" sz="3600" dirty="0" smtClean="0"/>
              <a:t>based on </a:t>
            </a:r>
            <a:r>
              <a:rPr lang="en-SG" sz="3600" u="sng" dirty="0" smtClean="0"/>
              <a:t>Average </a:t>
            </a:r>
            <a:r>
              <a:rPr lang="en-SG" sz="3600" u="sng" dirty="0"/>
              <a:t>A</a:t>
            </a:r>
            <a:r>
              <a:rPr lang="en-SG" sz="3600" u="sng" dirty="0" smtClean="0"/>
              <a:t>ircraft Speed</a:t>
            </a:r>
            <a:endParaRPr lang="en-SG" sz="3600" u="sng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80044" y="1347261"/>
                <a:ext cx="10774647" cy="55107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sz="2400" dirty="0" smtClean="0"/>
                  <a:t>Let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2400" i="1" smtClean="0">
                        <a:latin typeface="Cambria Math" panose="02040503050406030204" pitchFamily="18" charset="0"/>
                      </a:rPr>
                      <m:t>V</m:t>
                    </m:r>
                  </m:oMath>
                </a14:m>
                <a:r>
                  <a:rPr lang="en-SG" sz="2400" dirty="0" smtClean="0"/>
                  <a:t> be the average speed of aircraft using a route</a:t>
                </a:r>
              </a:p>
              <a:p>
                <a:endParaRPr lang="en-SG" sz="2400" dirty="0"/>
              </a:p>
              <a:p>
                <a:r>
                  <a:rPr lang="en-SG" sz="2400" dirty="0" smtClean="0"/>
                  <a:t>Let X be the longitudinal separation minimum chosen on the basis of the speed V and some safety margin</a:t>
                </a:r>
              </a:p>
              <a:p>
                <a:endParaRPr lang="en-SG" sz="2400" dirty="0"/>
              </a:p>
              <a:p>
                <a:r>
                  <a:rPr lang="en-SG" sz="2400" dirty="0" smtClean="0"/>
                  <a:t>Then, the average capacity of the route is given by </a:t>
                </a:r>
                <a14:m>
                  <m:oMath xmlns:m="http://schemas.openxmlformats.org/officeDocument/2006/math">
                    <m:r>
                      <a:rPr lang="en-SG" sz="2400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en-SG" sz="2400" b="1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SG" sz="2400" b="1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SG" sz="36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sz="3600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</m:num>
                      <m:den>
                        <m:r>
                          <a:rPr lang="en-SG" sz="3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den>
                    </m:f>
                  </m:oMath>
                </a14:m>
                <a:endParaRPr lang="en-SG" sz="2400" b="1" dirty="0" smtClean="0"/>
              </a:p>
              <a:p>
                <a:endParaRPr lang="en-SG" sz="2400" b="1" dirty="0"/>
              </a:p>
              <a:p>
                <a:r>
                  <a:rPr lang="en-SG" sz="2400" b="1" dirty="0" smtClean="0"/>
                  <a:t>Example:</a:t>
                </a:r>
              </a:p>
              <a:p>
                <a:endParaRPr lang="en-SG" sz="2400" b="1" dirty="0"/>
              </a:p>
              <a:p>
                <a:r>
                  <a:rPr lang="en-SG" sz="2400" dirty="0" smtClean="0"/>
                  <a:t>Let V = 600 miles per hour and,</a:t>
                </a:r>
              </a:p>
              <a:p>
                <a:r>
                  <a:rPr lang="en-SG" sz="2400" dirty="0" smtClean="0"/>
                  <a:t>X = 30 miles</a:t>
                </a:r>
              </a:p>
              <a:p>
                <a:endParaRPr lang="en-SG" sz="2000" dirty="0"/>
              </a:p>
              <a:p>
                <a14:m>
                  <m:oMath xmlns:m="http://schemas.openxmlformats.org/officeDocument/2006/math">
                    <m:r>
                      <a:rPr lang="en-SG" sz="2800" b="1" i="1" smtClean="0"/>
                      <m:t>𝑪</m:t>
                    </m:r>
                    <m:r>
                      <a:rPr lang="en-SG" sz="2800" b="1" i="1" smtClean="0"/>
                      <m:t>=</m:t>
                    </m:r>
                  </m:oMath>
                </a14:m>
                <a:r>
                  <a:rPr lang="en-SG" sz="2800" b="1" dirty="0" smtClean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SG" sz="2800" b="1" i="1"/>
                        </m:ctrlPr>
                      </m:fPr>
                      <m:num>
                        <m:r>
                          <a:rPr lang="en-SG" sz="2800" b="1" i="1" smtClean="0"/>
                          <m:t>𝟔𝟎𝟎</m:t>
                        </m:r>
                      </m:num>
                      <m:den>
                        <m:r>
                          <a:rPr lang="en-SG" sz="2800" b="1" i="1" smtClean="0"/>
                          <m:t>𝟑𝟎</m:t>
                        </m:r>
                      </m:den>
                    </m:f>
                    <m:r>
                      <a:rPr lang="en-SG" sz="2800" b="1" i="1" smtClean="0"/>
                      <m:t>=</m:t>
                    </m:r>
                    <m:r>
                      <a:rPr lang="en-SG" sz="2800" b="1" i="1" smtClean="0"/>
                      <m:t>𝟐𝟎</m:t>
                    </m:r>
                    <m:r>
                      <a:rPr lang="en-SG" sz="2800" b="1" i="1" smtClean="0"/>
                      <m:t> </m:t>
                    </m:r>
                    <m:r>
                      <a:rPr lang="en-SG" sz="2800" b="1" i="1" smtClean="0"/>
                      <m:t>𝒂𝒊𝒓𝒄𝒓𝒂𝒇𝒕𝒔</m:t>
                    </m:r>
                    <m:r>
                      <a:rPr lang="en-SG" sz="2800" b="1" i="1" smtClean="0"/>
                      <m:t>/</m:t>
                    </m:r>
                    <m:r>
                      <a:rPr lang="en-SG" sz="2800" b="1" i="1" smtClean="0"/>
                      <m:t>𝒉𝒐𝒖𝒓</m:t>
                    </m:r>
                  </m:oMath>
                </a14:m>
                <a:endParaRPr lang="en-SG" sz="28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044" y="1347261"/>
                <a:ext cx="10774647" cy="5510739"/>
              </a:xfrm>
              <a:prstGeom prst="rect">
                <a:avLst/>
              </a:prstGeom>
              <a:blipFill>
                <a:blip r:embed="rId2"/>
                <a:stretch>
                  <a:fillRect l="-905" t="-885" r="-107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36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969817" y="2087418"/>
            <a:ext cx="104555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Suppose that the speeds of aircrafts using a common air route vary between </a:t>
            </a:r>
            <a:r>
              <a:rPr lang="en-SG" sz="2400" b="1" u="sng" dirty="0" smtClean="0"/>
              <a:t>V</a:t>
            </a:r>
            <a:r>
              <a:rPr lang="en-SG" sz="2400" b="1" u="sng" baseline="-25000" dirty="0" smtClean="0"/>
              <a:t>1</a:t>
            </a:r>
            <a:r>
              <a:rPr lang="en-SG" sz="2400" b="1" u="sng" dirty="0" smtClean="0"/>
              <a:t> and V</a:t>
            </a:r>
            <a:r>
              <a:rPr lang="en-SG" sz="2400" b="1" u="sng" baseline="-25000" dirty="0" smtClean="0"/>
              <a:t>2 </a:t>
            </a:r>
            <a:r>
              <a:rPr lang="en-SG" sz="2400" dirty="0"/>
              <a:t>miles per hour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baseline="-25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With V</a:t>
            </a:r>
            <a:r>
              <a:rPr lang="en-SG" sz="2400" baseline="-25000" dirty="0" smtClean="0"/>
              <a:t>1</a:t>
            </a:r>
            <a:r>
              <a:rPr lang="en-SG" sz="2400" dirty="0" smtClean="0"/>
              <a:t> &gt; V</a:t>
            </a:r>
            <a:r>
              <a:rPr lang="en-SG" sz="2400" baseline="-25000" dirty="0" smtClean="0"/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baseline="-25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/>
              <a:t>Let </a:t>
            </a:r>
            <a:r>
              <a:rPr lang="en-SG" sz="2400" dirty="0" smtClean="0"/>
              <a:t>the route </a:t>
            </a:r>
            <a:r>
              <a:rPr lang="en-SG" sz="2400" dirty="0"/>
              <a:t>length be </a:t>
            </a:r>
            <a:r>
              <a:rPr lang="en-SG" sz="2400" b="1" u="sng" dirty="0" smtClean="0"/>
              <a:t>L miles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baseline="-25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Let the separation minima be </a:t>
            </a:r>
            <a:r>
              <a:rPr lang="en-SG" sz="2400" b="1" u="sng" dirty="0" smtClean="0"/>
              <a:t>X miles </a:t>
            </a:r>
            <a:r>
              <a:rPr lang="en-SG" sz="2400" dirty="0" smtClean="0"/>
              <a:t>(i.e. two aircrafts, one behind the other, should not come closer than X miles at any time)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dirty="0" smtClean="0"/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139083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2872" y="1662547"/>
            <a:ext cx="104555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SG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The worst condition in terms of one aircraft following another is when an Aircraft  flying at V2 mph is followed by an Aircraft  flying at V1.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Faster aircraft will not overtake the slower aircraft before the slower aircraft reached its exit point/destination 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The faster aircraft must be released from the origin O at time T hours after the slower aircraft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dirty="0" smtClean="0"/>
              <a:t>So let’s first find out T</a:t>
            </a:r>
          </a:p>
          <a:p>
            <a:endParaRPr lang="en-SG" sz="2400" dirty="0"/>
          </a:p>
        </p:txBody>
      </p:sp>
      <p:sp>
        <p:nvSpPr>
          <p:cNvPr id="4" name="Rectangle 3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</p:spTree>
    <p:extLst>
      <p:ext uri="{BB962C8B-B14F-4D97-AF65-F5344CB8AC3E}">
        <p14:creationId xmlns:p14="http://schemas.microsoft.com/office/powerpoint/2010/main" val="8013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3635" y="1857129"/>
            <a:ext cx="10455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Let </a:t>
            </a:r>
            <a:r>
              <a:rPr lang="en-US" sz="2400" dirty="0"/>
              <a:t>Aircraft </a:t>
            </a:r>
            <a:r>
              <a:rPr lang="en-US" sz="2400" b="1" dirty="0"/>
              <a:t>a</a:t>
            </a:r>
            <a:r>
              <a:rPr lang="en-US" sz="2400" dirty="0"/>
              <a:t> </a:t>
            </a:r>
            <a:r>
              <a:rPr lang="en-US" sz="2400" dirty="0" smtClean="0"/>
              <a:t>be at a  </a:t>
            </a:r>
            <a:r>
              <a:rPr lang="en-US" sz="2400" dirty="0"/>
              <a:t>distance </a:t>
            </a:r>
            <a:r>
              <a:rPr lang="en-US" sz="2400" b="1" dirty="0"/>
              <a:t>m</a:t>
            </a:r>
            <a:r>
              <a:rPr lang="en-US" sz="2400" b="1" dirty="0" smtClean="0"/>
              <a:t> </a:t>
            </a:r>
            <a:r>
              <a:rPr lang="en-US" sz="2400" dirty="0"/>
              <a:t>miles away from </a:t>
            </a:r>
            <a:r>
              <a:rPr lang="en-US" sz="2400" b="1" dirty="0" smtClean="0"/>
              <a:t>O</a:t>
            </a:r>
            <a:r>
              <a:rPr lang="en-US" sz="2400" dirty="0" smtClean="0"/>
              <a:t> </a:t>
            </a:r>
            <a:r>
              <a:rPr lang="en-US" sz="2400" dirty="0"/>
              <a:t>after </a:t>
            </a:r>
            <a:r>
              <a:rPr lang="en-US" sz="2400" b="1" dirty="0"/>
              <a:t>T</a:t>
            </a:r>
            <a:r>
              <a:rPr lang="en-US" sz="2400" dirty="0"/>
              <a:t> hours, when Aircraft </a:t>
            </a:r>
            <a:r>
              <a:rPr lang="en-US" sz="2400" b="1" dirty="0"/>
              <a:t>b</a:t>
            </a:r>
            <a:r>
              <a:rPr lang="en-US" sz="2400" dirty="0"/>
              <a:t> </a:t>
            </a:r>
            <a:r>
              <a:rPr lang="en-US" sz="2400" dirty="0" smtClean="0"/>
              <a:t>is released </a:t>
            </a:r>
            <a:r>
              <a:rPr lang="en-US" sz="2400" dirty="0"/>
              <a:t>from </a:t>
            </a:r>
            <a:r>
              <a:rPr lang="en-US" sz="2400" b="1" dirty="0" smtClean="0"/>
              <a:t>O</a:t>
            </a:r>
            <a:r>
              <a:rPr lang="en-US" sz="2400" dirty="0" smtClean="0"/>
              <a:t>.</a:t>
            </a:r>
            <a:endParaRPr lang="en-SG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376" y="3892551"/>
            <a:ext cx="7724775" cy="2324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878" y="2809587"/>
            <a:ext cx="2131052" cy="63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52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667" y="4243533"/>
            <a:ext cx="7724775" cy="2324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17599" y="267939"/>
            <a:ext cx="96607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sz="3200" dirty="0" smtClean="0"/>
              <a:t>Air Route </a:t>
            </a:r>
            <a:r>
              <a:rPr lang="en-SG" sz="3200" dirty="0" smtClean="0"/>
              <a:t>Capacity Model </a:t>
            </a:r>
          </a:p>
          <a:p>
            <a:pPr algn="ctr"/>
            <a:r>
              <a:rPr lang="en-SG" sz="3200" dirty="0" smtClean="0"/>
              <a:t>based on  </a:t>
            </a:r>
            <a:r>
              <a:rPr lang="en-SG" sz="3200" u="sng" dirty="0" smtClean="0"/>
              <a:t>Variable </a:t>
            </a:r>
            <a:r>
              <a:rPr lang="en-SG" sz="3200" u="sng" dirty="0"/>
              <a:t>A</a:t>
            </a:r>
            <a:r>
              <a:rPr lang="en-SG" sz="3200" u="sng" dirty="0" smtClean="0"/>
              <a:t>ircraft Speed and No Passing Allowed</a:t>
            </a:r>
            <a:endParaRPr lang="en-SG" sz="3200" u="sng" dirty="0"/>
          </a:p>
        </p:txBody>
      </p:sp>
      <p:sp>
        <p:nvSpPr>
          <p:cNvPr id="2" name="Rectangle 1"/>
          <p:cNvSpPr/>
          <p:nvPr/>
        </p:nvSpPr>
        <p:spPr>
          <a:xfrm>
            <a:off x="1032885" y="1926356"/>
            <a:ext cx="1084027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Aircraft a reaches D when </a:t>
            </a:r>
            <a:r>
              <a:rPr lang="en-US" sz="2400" dirty="0" smtClean="0"/>
              <a:t>aircraft b is X miles </a:t>
            </a:r>
            <a:r>
              <a:rPr lang="en-US" sz="2400" dirty="0"/>
              <a:t>away from D</a:t>
            </a:r>
            <a:r>
              <a:rPr lang="en-US" sz="2400" dirty="0" smtClean="0"/>
              <a:t>, there will be no conflict.</a:t>
            </a:r>
          </a:p>
          <a:p>
            <a:r>
              <a:rPr lang="en-SG" sz="2400" dirty="0"/>
              <a:t>Thus we must </a:t>
            </a:r>
            <a:r>
              <a:rPr lang="en-SG" sz="2400" dirty="0" smtClean="0"/>
              <a:t>have:</a:t>
            </a:r>
            <a:endParaRPr lang="en-SG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127" y="2924180"/>
            <a:ext cx="3048000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79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1747</TotalTime>
  <Words>1167</Words>
  <Application>Microsoft Office PowerPoint</Application>
  <PresentationFormat>Widescreen</PresentationFormat>
  <Paragraphs>142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Gigi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Sameer Alam (Assoc Prof)</dc:creator>
  <cp:lastModifiedBy>Sameer Alam (Assoc Prof)</cp:lastModifiedBy>
  <cp:revision>29</cp:revision>
  <dcterms:created xsi:type="dcterms:W3CDTF">2019-10-11T03:12:10Z</dcterms:created>
  <dcterms:modified xsi:type="dcterms:W3CDTF">2019-10-12T08:19:44Z</dcterms:modified>
</cp:coreProperties>
</file>

<file path=docProps/thumbnail.jpeg>
</file>